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5"/>
  </p:notesMasterIdLst>
  <p:sldIdLst>
    <p:sldId id="256" r:id="rId2"/>
    <p:sldId id="312" r:id="rId3"/>
    <p:sldId id="313" r:id="rId4"/>
    <p:sldId id="314" r:id="rId5"/>
    <p:sldId id="315" r:id="rId6"/>
    <p:sldId id="316" r:id="rId7"/>
    <p:sldId id="317" r:id="rId8"/>
    <p:sldId id="318" r:id="rId9"/>
    <p:sldId id="320" r:id="rId10"/>
    <p:sldId id="323" r:id="rId11"/>
    <p:sldId id="324" r:id="rId12"/>
    <p:sldId id="325" r:id="rId13"/>
    <p:sldId id="326" r:id="rId14"/>
    <p:sldId id="334" r:id="rId15"/>
    <p:sldId id="337" r:id="rId16"/>
    <p:sldId id="335" r:id="rId17"/>
    <p:sldId id="327" r:id="rId18"/>
    <p:sldId id="328" r:id="rId19"/>
    <p:sldId id="329" r:id="rId20"/>
    <p:sldId id="322" r:id="rId21"/>
    <p:sldId id="331" r:id="rId22"/>
    <p:sldId id="332" r:id="rId23"/>
    <p:sldId id="333" r:id="rId24"/>
    <p:sldId id="336" r:id="rId25"/>
    <p:sldId id="321" r:id="rId26"/>
    <p:sldId id="330" r:id="rId27"/>
    <p:sldId id="339" r:id="rId28"/>
    <p:sldId id="340" r:id="rId29"/>
    <p:sldId id="341" r:id="rId30"/>
    <p:sldId id="342" r:id="rId31"/>
    <p:sldId id="343" r:id="rId32"/>
    <p:sldId id="344" r:id="rId33"/>
    <p:sldId id="345" r:id="rId34"/>
  </p:sldIdLst>
  <p:sldSz cx="9144000" cy="5143500" type="screen16x9"/>
  <p:notesSz cx="6858000" cy="9144000"/>
  <p:embeddedFontLst>
    <p:embeddedFont>
      <p:font typeface="Fahkwang" pitchFamily="2" charset="-34"/>
      <p:regular r:id="rId36"/>
      <p:bold r:id="rId37"/>
      <p:italic r:id="rId38"/>
      <p:boldItalic r:id="rId39"/>
    </p:embeddedFont>
    <p:embeddedFont>
      <p:font typeface="Ingrid Darling" pitchFamily="2" charset="77"/>
      <p:regular r:id="rId40"/>
    </p:embeddedFont>
    <p:embeddedFont>
      <p:font typeface="Quicksand" pitchFamily="2" charset="77"/>
      <p:regular r:id="rId41"/>
      <p:bold r:id="rId42"/>
    </p:embeddedFont>
    <p:embeddedFont>
      <p:font typeface="Roboto Condensed Light" panose="020F0302020204030204" pitchFamily="34"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1F166-63CB-42ED-91F5-9A3CDC5EECB9}">
  <a:tblStyle styleId="{F671F166-63CB-42ED-91F5-9A3CDC5E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0"/>
    <p:restoredTop sz="84598"/>
  </p:normalViewPr>
  <p:slideViewPr>
    <p:cSldViewPr snapToGrid="0">
      <p:cViewPr varScale="1">
        <p:scale>
          <a:sx n="180" d="100"/>
          <a:sy n="180" d="100"/>
        </p:scale>
        <p:origin x="2176" y="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Slide: Jennifer</a:t>
            </a:r>
          </a:p>
          <a:p>
            <a:r>
              <a:rPr lang="en-US" dirty="0"/>
              <a:t>The population of red meat has increased since 1980 and has taken a steep jump since 2015</a:t>
            </a:r>
          </a:p>
        </p:txBody>
      </p:sp>
    </p:spTree>
    <p:extLst>
      <p:ext uri="{BB962C8B-B14F-4D97-AF65-F5344CB8AC3E}">
        <p14:creationId xmlns:p14="http://schemas.microsoft.com/office/powerpoint/2010/main" val="1180731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loose positive correlation between the temperature and the population of red meat. The higher the temperature, the higher the population of red meat.</a:t>
            </a:r>
          </a:p>
        </p:txBody>
      </p:sp>
    </p:spTree>
    <p:extLst>
      <p:ext uri="{BB962C8B-B14F-4D97-AF65-F5344CB8AC3E}">
        <p14:creationId xmlns:p14="http://schemas.microsoft.com/office/powerpoint/2010/main" val="305346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poultry population is almost 5 times higher now than it was in 1980. It has steadily increased.</a:t>
            </a:r>
          </a:p>
        </p:txBody>
      </p:sp>
    </p:spTree>
    <p:extLst>
      <p:ext uri="{BB962C8B-B14F-4D97-AF65-F5344CB8AC3E}">
        <p14:creationId xmlns:p14="http://schemas.microsoft.com/office/powerpoint/2010/main" val="246620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very loose positive correlation between average temperature and weight of poultry</a:t>
            </a:r>
          </a:p>
        </p:txBody>
      </p:sp>
    </p:spTree>
    <p:extLst>
      <p:ext uri="{BB962C8B-B14F-4D97-AF65-F5344CB8AC3E}">
        <p14:creationId xmlns:p14="http://schemas.microsoft.com/office/powerpoint/2010/main" val="2747112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has not been a dramatic increase in crop production over the years, but there has been an increase. Maize has had the most dramatic increase.</a:t>
            </a:r>
          </a:p>
        </p:txBody>
      </p:sp>
    </p:spTree>
    <p:extLst>
      <p:ext uri="{BB962C8B-B14F-4D97-AF65-F5344CB8AC3E}">
        <p14:creationId xmlns:p14="http://schemas.microsoft.com/office/powerpoint/2010/main" val="238619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production of croups has increased over the years overall.</a:t>
            </a:r>
          </a:p>
        </p:txBody>
      </p:sp>
    </p:spTree>
    <p:extLst>
      <p:ext uri="{BB962C8B-B14F-4D97-AF65-F5344CB8AC3E}">
        <p14:creationId xmlns:p14="http://schemas.microsoft.com/office/powerpoint/2010/main" val="565905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no correlation between average temperature and maize production</a:t>
            </a:r>
          </a:p>
        </p:txBody>
      </p:sp>
    </p:spTree>
    <p:extLst>
      <p:ext uri="{BB962C8B-B14F-4D97-AF65-F5344CB8AC3E}">
        <p14:creationId xmlns:p14="http://schemas.microsoft.com/office/powerpoint/2010/main" val="149198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There has been a steady increase in methane levels over the past 40 years. They started to increase faster around 2007.</a:t>
            </a:r>
          </a:p>
        </p:txBody>
      </p:sp>
    </p:spTree>
    <p:extLst>
      <p:ext uri="{BB962C8B-B14F-4D97-AF65-F5344CB8AC3E}">
        <p14:creationId xmlns:p14="http://schemas.microsoft.com/office/powerpoint/2010/main" val="326800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There is a strong correlation between weight of red meat and methane levels. Cows expel methane gas and the higher the cow population, the higher the methane level.</a:t>
            </a:r>
          </a:p>
        </p:txBody>
      </p:sp>
    </p:spTree>
    <p:extLst>
      <p:ext uri="{BB962C8B-B14F-4D97-AF65-F5344CB8AC3E}">
        <p14:creationId xmlns:p14="http://schemas.microsoft.com/office/powerpoint/2010/main" val="462427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The levels of CO2 have steadily increased over the past 50 years</a:t>
            </a:r>
          </a:p>
        </p:txBody>
      </p:sp>
    </p:spTree>
    <p:extLst>
      <p:ext uri="{BB962C8B-B14F-4D97-AF65-F5344CB8AC3E}">
        <p14:creationId xmlns:p14="http://schemas.microsoft.com/office/powerpoint/2010/main" val="2057115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p:txBody>
      </p:sp>
    </p:spTree>
    <p:extLst>
      <p:ext uri="{BB962C8B-B14F-4D97-AF65-F5344CB8AC3E}">
        <p14:creationId xmlns:p14="http://schemas.microsoft.com/office/powerpoint/2010/main" val="252975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385045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There has been no dramatic change in precipitation over the years in these three cities.</a:t>
            </a:r>
          </a:p>
        </p:txBody>
      </p:sp>
    </p:spTree>
    <p:extLst>
      <p:ext uri="{BB962C8B-B14F-4D97-AF65-F5344CB8AC3E}">
        <p14:creationId xmlns:p14="http://schemas.microsoft.com/office/powerpoint/2010/main" val="3968953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In the summer, the temperatures have increased starting around 1980.</a:t>
            </a:r>
          </a:p>
        </p:txBody>
      </p:sp>
    </p:spTree>
    <p:extLst>
      <p:ext uri="{BB962C8B-B14F-4D97-AF65-F5344CB8AC3E}">
        <p14:creationId xmlns:p14="http://schemas.microsoft.com/office/powerpoint/2010/main" val="488822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Slide: Jesse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winter, the temperatures have increased starting around 1980.</a:t>
            </a:r>
          </a:p>
        </p:txBody>
      </p:sp>
    </p:spTree>
    <p:extLst>
      <p:ext uri="{BB962C8B-B14F-4D97-AF65-F5344CB8AC3E}">
        <p14:creationId xmlns:p14="http://schemas.microsoft.com/office/powerpoint/2010/main" val="1430351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Over the decades every statistical value has increased. In the 2000s alone, besides the outliers, every statistical value except the max increased. The median average temperature was around 8.7 in the 1970s and around 9.8 in the 200s.</a:t>
            </a:r>
          </a:p>
        </p:txBody>
      </p:sp>
    </p:spTree>
    <p:extLst>
      <p:ext uri="{BB962C8B-B14F-4D97-AF65-F5344CB8AC3E}">
        <p14:creationId xmlns:p14="http://schemas.microsoft.com/office/powerpoint/2010/main" val="357799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Upper left, polar ice melting so polar bears losing home</a:t>
            </a:r>
          </a:p>
          <a:p>
            <a:r>
              <a:rPr lang="en-US" dirty="0"/>
              <a:t>Bottom left, landslides in California</a:t>
            </a:r>
          </a:p>
          <a:p>
            <a:r>
              <a:rPr lang="en-US" dirty="0"/>
              <a:t>Right: Hurricane Ian destroys bridge to Sanibel Island</a:t>
            </a:r>
          </a:p>
        </p:txBody>
      </p:sp>
    </p:spTree>
    <p:extLst>
      <p:ext uri="{BB962C8B-B14F-4D97-AF65-F5344CB8AC3E}">
        <p14:creationId xmlns:p14="http://schemas.microsoft.com/office/powerpoint/2010/main" val="458836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4002182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Using the global Warming Impact Score scientist are able to know which countries have high scores </a:t>
            </a:r>
          </a:p>
          <a:p>
            <a:endParaRPr lang="en-US" dirty="0"/>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099363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highest contributors to co2 emissions are Texas, California, Pennsylvania, Ohio, and Illinois.</a:t>
            </a:r>
          </a:p>
        </p:txBody>
      </p:sp>
    </p:spTree>
    <p:extLst>
      <p:ext uri="{BB962C8B-B14F-4D97-AF65-F5344CB8AC3E}">
        <p14:creationId xmlns:p14="http://schemas.microsoft.com/office/powerpoint/2010/main" val="2911463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endParaRPr lang="en-US" dirty="0"/>
          </a:p>
          <a:p>
            <a:r>
              <a:rPr lang="en-US" dirty="0"/>
              <a:t>The lowest contributors to co2 emissions are Delaware, New Hampshire, Rhode Island, Vermont, and Washington DC.</a:t>
            </a:r>
          </a:p>
        </p:txBody>
      </p:sp>
    </p:spTree>
    <p:extLst>
      <p:ext uri="{BB962C8B-B14F-4D97-AF65-F5344CB8AC3E}">
        <p14:creationId xmlns:p14="http://schemas.microsoft.com/office/powerpoint/2010/main" val="2839969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p:txBody>
      </p:sp>
    </p:spTree>
    <p:extLst>
      <p:ext uri="{BB962C8B-B14F-4D97-AF65-F5344CB8AC3E}">
        <p14:creationId xmlns:p14="http://schemas.microsoft.com/office/powerpoint/2010/main" val="660254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endParaRPr lang="en-US" dirty="0"/>
          </a:p>
          <a:p>
            <a:r>
              <a:rPr lang="en-US" dirty="0"/>
              <a:t>Using the global Warming Impact Score scientist are able to know which countries have high scores </a:t>
            </a:r>
          </a:p>
          <a:p>
            <a:endParaRPr lang="en-US" dirty="0"/>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201710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Climate change is a moral and ethical issue demanding urgent action.</a:t>
            </a:r>
          </a:p>
          <a:p>
            <a:endParaRPr lang="en-US" dirty="0"/>
          </a:p>
          <a:p>
            <a:r>
              <a:rPr lang="en-US" dirty="0"/>
              <a:t>Economic debates often overlook the true value at stake: biodiversity, community well-being, and future generations.</a:t>
            </a:r>
          </a:p>
          <a:p>
            <a:endParaRPr lang="en-US" dirty="0"/>
          </a:p>
          <a:p>
            <a:r>
              <a:rPr lang="en-US" dirty="0"/>
              <a:t>The IPCC warns of severe consequences, including habitat loss, species extinction, and food/water scarcity, particularly impacting the most vulnerable.</a:t>
            </a:r>
          </a:p>
          <a:p>
            <a:endParaRPr lang="en-US" dirty="0"/>
          </a:p>
          <a:p>
            <a:r>
              <a:rPr lang="en-US" dirty="0"/>
              <a:t>Economic analyses struggle to assign value to ecosystems intrinsic worth and the joy they bring.</a:t>
            </a:r>
          </a:p>
          <a:p>
            <a:endParaRPr lang="en-US" dirty="0"/>
          </a:p>
          <a:p>
            <a:r>
              <a:rPr lang="en-US" dirty="0"/>
              <a:t>Climate change raises fundamental ethical questions about our values and priorities as a society.</a:t>
            </a:r>
          </a:p>
          <a:p>
            <a:endParaRPr lang="en-US" dirty="0"/>
          </a:p>
          <a:p>
            <a:r>
              <a:rPr lang="en-US" dirty="0"/>
              <a:t>We must prioritize justice, equity, and sustainability in decision-making, recognizing the priceless value of protecting life on Earth.</a:t>
            </a:r>
          </a:p>
          <a:p>
            <a:endParaRPr lang="en-US" dirty="0"/>
          </a:p>
          <a:p>
            <a:r>
              <a:rPr lang="en-US" dirty="0"/>
              <a:t>Climate action isn't just about numbers; it's a moral imperative for a thriving future for all.</a:t>
            </a:r>
          </a:p>
        </p:txBody>
      </p:sp>
    </p:spTree>
    <p:extLst>
      <p:ext uri="{BB962C8B-B14F-4D97-AF65-F5344CB8AC3E}">
        <p14:creationId xmlns:p14="http://schemas.microsoft.com/office/powerpoint/2010/main" val="347173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3619205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72627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p:txBody>
      </p:sp>
    </p:spTree>
    <p:extLst>
      <p:ext uri="{BB962C8B-B14F-4D97-AF65-F5344CB8AC3E}">
        <p14:creationId xmlns:p14="http://schemas.microsoft.com/office/powerpoint/2010/main" val="409096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10872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involves significant changes in average conditions—such as temperature, precipitation, wind patterns, and other aspects of climate that occur over years, decades, centuries, or longer. </a:t>
            </a:r>
          </a:p>
          <a:p>
            <a:endParaRPr lang="en-US" dirty="0"/>
          </a:p>
          <a:p>
            <a:r>
              <a:rPr lang="en-US" dirty="0"/>
              <a:t>Climate change involves longer-term trends, such as shifts toward warmer, wetter, or drier conditions. These trends can be caused by natural variability in climate over time, as well as human activities that add greenhouse gases to the atmosphere like burning fossil fuels for energy.</a:t>
            </a:r>
          </a:p>
        </p:txBody>
      </p:sp>
    </p:spTree>
    <p:extLst>
      <p:ext uri="{BB962C8B-B14F-4D97-AF65-F5344CB8AC3E}">
        <p14:creationId xmlns:p14="http://schemas.microsoft.com/office/powerpoint/2010/main" val="247216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occurs over a long period of time, typically over decades or longer. In contrast, climate variability includes changes that occur within shorter timeframes, such as a month, season, or year. </a:t>
            </a:r>
          </a:p>
          <a:p>
            <a:endParaRPr lang="en-US" dirty="0"/>
          </a:p>
          <a:p>
            <a:r>
              <a:rPr lang="en-US" dirty="0"/>
              <a:t>Climate variability explains the natural variability within the system. For example, one unusually cold or wet year followed by an unusually warm or dry year would not be considered a sign of climate change.</a:t>
            </a:r>
          </a:p>
          <a:p>
            <a:endParaRPr lang="en-US" dirty="0"/>
          </a:p>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43666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316633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endParaRPr lang="en-US" dirty="0"/>
          </a:p>
          <a:p>
            <a:r>
              <a:rPr lang="en-US" dirty="0"/>
              <a:t>Human activities have contributed substantially to climate change through green house gas emissions. Concentrations of the green house gases have increased since the industrial revolution.  Green house effect causes temperature rises.</a:t>
            </a:r>
          </a:p>
          <a:p>
            <a:endParaRPr lang="en-US" dirty="0"/>
          </a:p>
          <a:p>
            <a:r>
              <a:rPr lang="en-US" dirty="0"/>
              <a:t>Burning fossil fuels changes the climate more than any other human activity.</a:t>
            </a:r>
          </a:p>
          <a:p>
            <a:endParaRPr lang="en-US" dirty="0"/>
          </a:p>
          <a:p>
            <a:r>
              <a:rPr lang="en-US" dirty="0"/>
              <a:t>Carbon dioxide, methane and nitrous oxide are more abundant in the earth atmosphere than in any time in 800, 00 years. </a:t>
            </a:r>
          </a:p>
          <a:p>
            <a:endParaRPr lang="en-US" dirty="0"/>
          </a:p>
          <a:p>
            <a:r>
              <a:rPr lang="en-US" dirty="0"/>
              <a:t>Activities such as agriculture, road construction, and deforestation can change the reflectivity of the earth's surface, leading to local warming or cooling. This effect is observed in heat islands, which are urban centers that are warmer than the surrounding, less populated areas. </a:t>
            </a:r>
          </a:p>
          <a:p>
            <a:endParaRPr lang="en-US" dirty="0"/>
          </a:p>
          <a:p>
            <a:r>
              <a:rPr lang="en-US" dirty="0"/>
              <a:t>Change in suns energy output can affect the intensity of the sunlight that reaches the earth surface. Solar variations have played  little role in the climate change </a:t>
            </a:r>
          </a:p>
          <a:p>
            <a:endParaRPr lang="en-US" dirty="0"/>
          </a:p>
          <a:p>
            <a:r>
              <a:rPr lang="en-US" dirty="0"/>
              <a:t>Volcanoes eruptions release large quantities of carbon dioxide, human activities emit more than 100 times as much carbon dioxide as volcanoes each year.</a:t>
            </a:r>
          </a:p>
        </p:txBody>
      </p:sp>
    </p:spTree>
    <p:extLst>
      <p:ext uri="{BB962C8B-B14F-4D97-AF65-F5344CB8AC3E}">
        <p14:creationId xmlns:p14="http://schemas.microsoft.com/office/powerpoint/2010/main" val="1398622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alphaModFix/>
          </a:blip>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alphaModFix/>
          </a:blip>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alphaModFix/>
          </a:blip>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alphaModFix/>
          </a:blip>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38" name="Google Shape;38;p4"/>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39" name="Google Shape;39;p4"/>
          <p:cNvPicPr preferRelativeResize="0"/>
          <p:nvPr/>
        </p:nvPicPr>
        <p:blipFill>
          <a:blip r:embed="rId3">
            <a:alphaModFix/>
          </a:blip>
          <a:stretch>
            <a:fillRect/>
          </a:stretch>
        </p:blipFill>
        <p:spPr>
          <a:xfrm rot="3736558" flipH="1">
            <a:off x="-1248351" y="-280392"/>
            <a:ext cx="1416652" cy="1513911"/>
          </a:xfrm>
          <a:prstGeom prst="rect">
            <a:avLst/>
          </a:prstGeom>
          <a:noFill/>
          <a:ln>
            <a:noFill/>
          </a:ln>
        </p:spPr>
      </p:pic>
      <p:pic>
        <p:nvPicPr>
          <p:cNvPr id="40" name="Google Shape;40;p4"/>
          <p:cNvPicPr preferRelativeResize="0"/>
          <p:nvPr/>
        </p:nvPicPr>
        <p:blipFill>
          <a:blip r:embed="rId4">
            <a:alphaModFix amt="42000"/>
          </a:blip>
          <a:stretch>
            <a:fillRect/>
          </a:stretch>
        </p:blipFill>
        <p:spPr>
          <a:xfrm rot="-9921072" flipH="1">
            <a:off x="-911459" y="4730533"/>
            <a:ext cx="4266899" cy="2787648"/>
          </a:xfrm>
          <a:prstGeom prst="rect">
            <a:avLst/>
          </a:prstGeom>
          <a:noFill/>
          <a:ln>
            <a:noFill/>
          </a:ln>
        </p:spPr>
      </p:pic>
      <p:pic>
        <p:nvPicPr>
          <p:cNvPr id="41" name="Google Shape;41;p4"/>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42" name="Google Shape;42;p4"/>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43" name="Google Shape;43;p4"/>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44" name="Google Shape;44;p4"/>
          <p:cNvPicPr preferRelativeResize="0"/>
          <p:nvPr/>
        </p:nvPicPr>
        <p:blipFill>
          <a:blip r:embed="rId2">
            <a:alphaModFix/>
          </a:blip>
          <a:stretch>
            <a:fillRect/>
          </a:stretch>
        </p:blipFill>
        <p:spPr>
          <a:xfrm rot="9178279" flipH="1">
            <a:off x="5754618" y="4833876"/>
            <a:ext cx="4231198" cy="2764324"/>
          </a:xfrm>
          <a:prstGeom prst="rect">
            <a:avLst/>
          </a:prstGeom>
          <a:noFill/>
          <a:ln>
            <a:noFill/>
          </a:ln>
        </p:spPr>
      </p:pic>
      <p:pic>
        <p:nvPicPr>
          <p:cNvPr id="45" name="Google Shape;45;p4"/>
          <p:cNvPicPr preferRelativeResize="0"/>
          <p:nvPr/>
        </p:nvPicPr>
        <p:blipFill>
          <a:blip r:embed="rId3">
            <a:alphaModFix/>
          </a:blip>
          <a:stretch>
            <a:fillRect/>
          </a:stretch>
        </p:blipFill>
        <p:spPr>
          <a:xfrm rot="-2700000">
            <a:off x="8467974" y="3971347"/>
            <a:ext cx="1956698" cy="20910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alphaModFix/>
          </a:blip>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alphaModFix/>
          </a:blip>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alphaModFix/>
          </a:blip>
          <a:stretch>
            <a:fillRect/>
          </a:stretch>
        </p:blipFill>
        <p:spPr>
          <a:xfrm>
            <a:off x="8070900" y="-1501525"/>
            <a:ext cx="2502450" cy="24824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7" name="Google Shape;87;p9"/>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alphaModFix/>
          </a:blip>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alphaModFix/>
          </a:blip>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alphaModFix/>
          </a:blip>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alphaModFix/>
          </a:blip>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alphaModFix/>
          </a:blip>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alphaModFix/>
          </a:blip>
          <a:stretch>
            <a:fillRect/>
          </a:stretch>
        </p:blipFill>
        <p:spPr>
          <a:xfrm rot="10800000" flipH="1">
            <a:off x="8084488" y="-950413"/>
            <a:ext cx="1544577" cy="16506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alphaModFix/>
          </a:blip>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alphaModFix/>
          </a:blip>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a:buNone/>
              <a:defRPr sz="2800">
                <a:solidFill>
                  <a:schemeClr val="lt2"/>
                </a:solidFill>
                <a:latin typeface="Fahkwang"/>
                <a:ea typeface="Fahkwang"/>
                <a:cs typeface="Fahkwang"/>
                <a:sym typeface="Fahkwang"/>
              </a:defRPr>
            </a:lvl1pPr>
            <a:lvl2pPr lvl="1"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2pPr>
            <a:lvl3pPr lvl="2"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3pPr>
            <a:lvl4pPr lvl="3"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4pPr>
            <a:lvl5pPr lvl="4"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5pPr>
            <a:lvl6pPr lvl="5"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6pPr>
            <a:lvl7pPr lvl="6"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7pPr>
            <a:lvl8pPr lvl="7"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8pPr>
            <a:lvl9pPr lvl="8"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77"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Understanding</a:t>
            </a:r>
            <a:br>
              <a:rPr lang="en" sz="4100" dirty="0"/>
            </a:br>
            <a:r>
              <a:rPr lang="en" sz="8000" dirty="0">
                <a:latin typeface="Ingrid Darling"/>
                <a:ea typeface="Ingrid Darling"/>
                <a:cs typeface="Ingrid Darling"/>
                <a:sym typeface="Ingrid Darling"/>
              </a:rPr>
              <a:t>Global Climate Change </a:t>
            </a:r>
            <a:r>
              <a:rPr lang="en" sz="3200" dirty="0">
                <a:solidFill>
                  <a:schemeClr val="accent3"/>
                </a:solidFill>
              </a:rPr>
              <a:t>and it’s impact</a:t>
            </a:r>
            <a:endParaRPr sz="3200" dirty="0">
              <a:solidFill>
                <a:schemeClr val="accent3"/>
              </a:solidFill>
            </a:endParaRPr>
          </a:p>
        </p:txBody>
      </p:sp>
      <p:sp>
        <p:nvSpPr>
          <p:cNvPr id="386" name="Google Shape;386;p37"/>
          <p:cNvSpPr txBox="1">
            <a:spLocks noGrp="1"/>
          </p:cNvSpPr>
          <p:nvPr>
            <p:ph type="subTitle" idx="1"/>
          </p:nvPr>
        </p:nvSpPr>
        <p:spPr>
          <a:xfrm>
            <a:off x="1296063" y="3164625"/>
            <a:ext cx="6559825"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Linet</a:t>
            </a:r>
            <a:r>
              <a:rPr lang="en" sz="1600" dirty="0"/>
              <a:t> </a:t>
            </a:r>
            <a:r>
              <a:rPr lang="en" sz="1600" dirty="0" err="1"/>
              <a:t>Osoro</a:t>
            </a:r>
            <a:r>
              <a:rPr lang="en" sz="1600" dirty="0"/>
              <a:t>, Jennifer Savage, Jesse Reed, Damon Robinson</a:t>
            </a:r>
            <a:endParaRPr sz="1600" dirty="0"/>
          </a:p>
        </p:txBody>
      </p:sp>
      <p:pic>
        <p:nvPicPr>
          <p:cNvPr id="387" name="Google Shape;387;p37"/>
          <p:cNvPicPr preferRelativeResize="0"/>
          <p:nvPr/>
        </p:nvPicPr>
        <p:blipFill>
          <a:blip r:embed="rId3">
            <a:alphaModFix/>
          </a:blip>
          <a:stretch>
            <a:fillRect/>
          </a:stretch>
        </p:blipFill>
        <p:spPr>
          <a:xfrm>
            <a:off x="3244342" y="3779550"/>
            <a:ext cx="2655307" cy="2638500"/>
          </a:xfrm>
          <a:prstGeom prst="rect">
            <a:avLst/>
          </a:prstGeom>
          <a:noFill/>
          <a:ln>
            <a:noFill/>
          </a:ln>
        </p:spPr>
      </p:pic>
      <p:pic>
        <p:nvPicPr>
          <p:cNvPr id="388" name="Google Shape;388;p37"/>
          <p:cNvPicPr preferRelativeResize="0"/>
          <p:nvPr/>
        </p:nvPicPr>
        <p:blipFill>
          <a:blip r:embed="rId4">
            <a:alphaModFix/>
          </a:blip>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5">
            <a:alphaModFix/>
          </a:blip>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134650" y="3015438"/>
            <a:ext cx="48747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E73A3913-1425-E4FE-7C5E-035739F7A9DE}"/>
              </a:ext>
            </a:extLst>
          </p:cNvPr>
          <p:cNvPicPr>
            <a:picLocks noChangeAspect="1"/>
          </p:cNvPicPr>
          <p:nvPr/>
        </p:nvPicPr>
        <p:blipFill>
          <a:blip r:embed="rId3"/>
          <a:stretch>
            <a:fillRect/>
          </a:stretch>
        </p:blipFill>
        <p:spPr>
          <a:xfrm>
            <a:off x="651600" y="1177064"/>
            <a:ext cx="7772400" cy="3155132"/>
          </a:xfrm>
          <a:prstGeom prst="rect">
            <a:avLst/>
          </a:prstGeom>
        </p:spPr>
      </p:pic>
    </p:spTree>
    <p:extLst>
      <p:ext uri="{BB962C8B-B14F-4D97-AF65-F5344CB8AC3E}">
        <p14:creationId xmlns:p14="http://schemas.microsoft.com/office/powerpoint/2010/main" val="249166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8A5F1784-6C20-11C7-A80C-5BEDF7E190B2}"/>
              </a:ext>
            </a:extLst>
          </p:cNvPr>
          <p:cNvPicPr>
            <a:picLocks noChangeAspect="1"/>
          </p:cNvPicPr>
          <p:nvPr/>
        </p:nvPicPr>
        <p:blipFill>
          <a:blip r:embed="rId3"/>
          <a:stretch>
            <a:fillRect/>
          </a:stretch>
        </p:blipFill>
        <p:spPr>
          <a:xfrm>
            <a:off x="750480" y="1253685"/>
            <a:ext cx="7523480" cy="3279465"/>
          </a:xfrm>
          <a:prstGeom prst="rect">
            <a:avLst/>
          </a:prstGeom>
        </p:spPr>
      </p:pic>
    </p:spTree>
    <p:extLst>
      <p:ext uri="{BB962C8B-B14F-4D97-AF65-F5344CB8AC3E}">
        <p14:creationId xmlns:p14="http://schemas.microsoft.com/office/powerpoint/2010/main" val="128907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D41B13A2-6448-3DB9-1140-DF9467421E68}"/>
              </a:ext>
            </a:extLst>
          </p:cNvPr>
          <p:cNvPicPr>
            <a:picLocks noChangeAspect="1"/>
          </p:cNvPicPr>
          <p:nvPr/>
        </p:nvPicPr>
        <p:blipFill>
          <a:blip r:embed="rId3"/>
          <a:stretch>
            <a:fillRect/>
          </a:stretch>
        </p:blipFill>
        <p:spPr>
          <a:xfrm>
            <a:off x="574040" y="1177064"/>
            <a:ext cx="7772400" cy="3155132"/>
          </a:xfrm>
          <a:prstGeom prst="rect">
            <a:avLst/>
          </a:prstGeom>
        </p:spPr>
      </p:pic>
    </p:spTree>
    <p:extLst>
      <p:ext uri="{BB962C8B-B14F-4D97-AF65-F5344CB8AC3E}">
        <p14:creationId xmlns:p14="http://schemas.microsoft.com/office/powerpoint/2010/main" val="81005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5" name="Picture 4">
            <a:extLst>
              <a:ext uri="{FF2B5EF4-FFF2-40B4-BE49-F238E27FC236}">
                <a16:creationId xmlns:a16="http://schemas.microsoft.com/office/drawing/2014/main" id="{40E0CBDD-5547-A3C7-31F8-64268805D328}"/>
              </a:ext>
            </a:extLst>
          </p:cNvPr>
          <p:cNvPicPr>
            <a:picLocks noChangeAspect="1"/>
          </p:cNvPicPr>
          <p:nvPr/>
        </p:nvPicPr>
        <p:blipFill>
          <a:blip r:embed="rId3"/>
          <a:stretch>
            <a:fillRect/>
          </a:stretch>
        </p:blipFill>
        <p:spPr>
          <a:xfrm>
            <a:off x="651600" y="1227864"/>
            <a:ext cx="7772400" cy="3155132"/>
          </a:xfrm>
          <a:prstGeom prst="rect">
            <a:avLst/>
          </a:prstGeom>
        </p:spPr>
      </p:pic>
    </p:spTree>
    <p:extLst>
      <p:ext uri="{BB962C8B-B14F-4D97-AF65-F5344CB8AC3E}">
        <p14:creationId xmlns:p14="http://schemas.microsoft.com/office/powerpoint/2010/main" val="390305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4DC0E0C9-9C25-DFAD-E1F5-C6E74B4E4192}"/>
              </a:ext>
            </a:extLst>
          </p:cNvPr>
          <p:cNvPicPr>
            <a:picLocks noChangeAspect="1"/>
          </p:cNvPicPr>
          <p:nvPr/>
        </p:nvPicPr>
        <p:blipFill>
          <a:blip r:embed="rId3"/>
          <a:stretch>
            <a:fillRect/>
          </a:stretch>
        </p:blipFill>
        <p:spPr>
          <a:xfrm>
            <a:off x="720000" y="1282049"/>
            <a:ext cx="7772400" cy="2843561"/>
          </a:xfrm>
          <a:prstGeom prst="rect">
            <a:avLst/>
          </a:prstGeom>
        </p:spPr>
      </p:pic>
    </p:spTree>
    <p:extLst>
      <p:ext uri="{BB962C8B-B14F-4D97-AF65-F5344CB8AC3E}">
        <p14:creationId xmlns:p14="http://schemas.microsoft.com/office/powerpoint/2010/main" val="2056708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9BC16A98-81C3-B066-A908-4CE2B10908AA}"/>
              </a:ext>
            </a:extLst>
          </p:cNvPr>
          <p:cNvPicPr>
            <a:picLocks noChangeAspect="1"/>
          </p:cNvPicPr>
          <p:nvPr/>
        </p:nvPicPr>
        <p:blipFill>
          <a:blip r:embed="rId3"/>
          <a:stretch>
            <a:fillRect/>
          </a:stretch>
        </p:blipFill>
        <p:spPr>
          <a:xfrm>
            <a:off x="1717040" y="1243638"/>
            <a:ext cx="5342024" cy="3716982"/>
          </a:xfrm>
          <a:prstGeom prst="rect">
            <a:avLst/>
          </a:prstGeom>
        </p:spPr>
      </p:pic>
    </p:spTree>
    <p:extLst>
      <p:ext uri="{BB962C8B-B14F-4D97-AF65-F5344CB8AC3E}">
        <p14:creationId xmlns:p14="http://schemas.microsoft.com/office/powerpoint/2010/main" val="214612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2EA0C02-4DC0-CD6B-C362-23008971F041}"/>
              </a:ext>
            </a:extLst>
          </p:cNvPr>
          <p:cNvPicPr>
            <a:picLocks noChangeAspect="1"/>
          </p:cNvPicPr>
          <p:nvPr/>
        </p:nvPicPr>
        <p:blipFill>
          <a:blip r:embed="rId3"/>
          <a:stretch>
            <a:fillRect/>
          </a:stretch>
        </p:blipFill>
        <p:spPr>
          <a:xfrm>
            <a:off x="685800" y="1149969"/>
            <a:ext cx="7772400" cy="2843561"/>
          </a:xfrm>
          <a:prstGeom prst="rect">
            <a:avLst/>
          </a:prstGeom>
        </p:spPr>
      </p:pic>
    </p:spTree>
    <p:extLst>
      <p:ext uri="{BB962C8B-B14F-4D97-AF65-F5344CB8AC3E}">
        <p14:creationId xmlns:p14="http://schemas.microsoft.com/office/powerpoint/2010/main" val="2767769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3" name="Picture 2">
            <a:extLst>
              <a:ext uri="{FF2B5EF4-FFF2-40B4-BE49-F238E27FC236}">
                <a16:creationId xmlns:a16="http://schemas.microsoft.com/office/drawing/2014/main" id="{FBD8684A-6F0E-56D8-9C37-5B3BFBC97CF8}"/>
              </a:ext>
            </a:extLst>
          </p:cNvPr>
          <p:cNvPicPr>
            <a:picLocks noChangeAspect="1"/>
          </p:cNvPicPr>
          <p:nvPr/>
        </p:nvPicPr>
        <p:blipFill>
          <a:blip r:embed="rId3"/>
          <a:stretch>
            <a:fillRect/>
          </a:stretch>
        </p:blipFill>
        <p:spPr>
          <a:xfrm>
            <a:off x="685800" y="1017725"/>
            <a:ext cx="7772400" cy="3155132"/>
          </a:xfrm>
          <a:prstGeom prst="rect">
            <a:avLst/>
          </a:prstGeom>
        </p:spPr>
      </p:pic>
    </p:spTree>
    <p:extLst>
      <p:ext uri="{BB962C8B-B14F-4D97-AF65-F5344CB8AC3E}">
        <p14:creationId xmlns:p14="http://schemas.microsoft.com/office/powerpoint/2010/main" val="4223019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6" name="Picture 5">
            <a:extLst>
              <a:ext uri="{FF2B5EF4-FFF2-40B4-BE49-F238E27FC236}">
                <a16:creationId xmlns:a16="http://schemas.microsoft.com/office/drawing/2014/main" id="{2AF075ED-FE1A-E4AC-6E42-2482001A2205}"/>
              </a:ext>
            </a:extLst>
          </p:cNvPr>
          <p:cNvPicPr>
            <a:picLocks noChangeAspect="1"/>
          </p:cNvPicPr>
          <p:nvPr/>
        </p:nvPicPr>
        <p:blipFill>
          <a:blip r:embed="rId3"/>
          <a:stretch>
            <a:fillRect/>
          </a:stretch>
        </p:blipFill>
        <p:spPr>
          <a:xfrm>
            <a:off x="685800" y="1207544"/>
            <a:ext cx="7772400" cy="3155132"/>
          </a:xfrm>
          <a:prstGeom prst="rect">
            <a:avLst/>
          </a:prstGeom>
        </p:spPr>
      </p:pic>
    </p:spTree>
    <p:extLst>
      <p:ext uri="{BB962C8B-B14F-4D97-AF65-F5344CB8AC3E}">
        <p14:creationId xmlns:p14="http://schemas.microsoft.com/office/powerpoint/2010/main" val="2049395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CO2 Levels</a:t>
            </a:r>
          </a:p>
        </p:txBody>
      </p:sp>
      <p:pic>
        <p:nvPicPr>
          <p:cNvPr id="3" name="Picture 2">
            <a:extLst>
              <a:ext uri="{FF2B5EF4-FFF2-40B4-BE49-F238E27FC236}">
                <a16:creationId xmlns:a16="http://schemas.microsoft.com/office/drawing/2014/main" id="{659737D0-7EFB-608C-DFB1-B63144FF643E}"/>
              </a:ext>
            </a:extLst>
          </p:cNvPr>
          <p:cNvPicPr>
            <a:picLocks noChangeAspect="1"/>
          </p:cNvPicPr>
          <p:nvPr/>
        </p:nvPicPr>
        <p:blipFill>
          <a:blip r:embed="rId3"/>
          <a:stretch>
            <a:fillRect/>
          </a:stretch>
        </p:blipFill>
        <p:spPr>
          <a:xfrm>
            <a:off x="685800" y="1197384"/>
            <a:ext cx="7772400" cy="3155132"/>
          </a:xfrm>
          <a:prstGeom prst="rect">
            <a:avLst/>
          </a:prstGeom>
        </p:spPr>
      </p:pic>
    </p:spTree>
    <p:extLst>
      <p:ext uri="{BB962C8B-B14F-4D97-AF65-F5344CB8AC3E}">
        <p14:creationId xmlns:p14="http://schemas.microsoft.com/office/powerpoint/2010/main" val="24504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C3C-BCBE-945F-08BB-E893FBC20F09}"/>
              </a:ext>
            </a:extLst>
          </p:cNvPr>
          <p:cNvSpPr>
            <a:spLocks noGrp="1"/>
          </p:cNvSpPr>
          <p:nvPr>
            <p:ph type="title"/>
          </p:nvPr>
        </p:nvSpPr>
        <p:spPr/>
        <p:txBody>
          <a:bodyPr/>
          <a:lstStyle/>
          <a:p>
            <a:pPr algn="ctr"/>
            <a:r>
              <a:rPr lang="en-US" dirty="0"/>
              <a:t>Agenda</a:t>
            </a:r>
          </a:p>
        </p:txBody>
      </p:sp>
      <p:sp>
        <p:nvSpPr>
          <p:cNvPr id="3" name="Text Placeholder 2">
            <a:extLst>
              <a:ext uri="{FF2B5EF4-FFF2-40B4-BE49-F238E27FC236}">
                <a16:creationId xmlns:a16="http://schemas.microsoft.com/office/drawing/2014/main" id="{31516D2A-D5F2-10F1-D368-C07DBB661D06}"/>
              </a:ext>
            </a:extLst>
          </p:cNvPr>
          <p:cNvSpPr>
            <a:spLocks noGrp="1"/>
          </p:cNvSpPr>
          <p:nvPr>
            <p:ph type="body" idx="1"/>
          </p:nvPr>
        </p:nvSpPr>
        <p:spPr/>
        <p:txBody>
          <a:bodyPr/>
          <a:lstStyle/>
          <a:p>
            <a:pPr>
              <a:lnSpc>
                <a:spcPct val="150000"/>
              </a:lnSpc>
            </a:pPr>
            <a:r>
              <a:rPr lang="en-US" sz="1600" dirty="0"/>
              <a:t>Define climate change</a:t>
            </a:r>
          </a:p>
          <a:p>
            <a:pPr>
              <a:lnSpc>
                <a:spcPct val="150000"/>
              </a:lnSpc>
            </a:pPr>
            <a:r>
              <a:rPr lang="en-US" sz="1600" dirty="0"/>
              <a:t>Importance of understanding and addressing it</a:t>
            </a:r>
          </a:p>
          <a:p>
            <a:pPr>
              <a:lnSpc>
                <a:spcPct val="150000"/>
              </a:lnSpc>
            </a:pPr>
            <a:r>
              <a:rPr lang="en-US" sz="1600" dirty="0"/>
              <a:t>Causes of climate changes</a:t>
            </a:r>
          </a:p>
          <a:p>
            <a:pPr>
              <a:lnSpc>
                <a:spcPct val="150000"/>
              </a:lnSpc>
            </a:pPr>
            <a:r>
              <a:rPr lang="en-US" sz="1600" dirty="0"/>
              <a:t>Evidence of climate change </a:t>
            </a:r>
          </a:p>
          <a:p>
            <a:pPr>
              <a:lnSpc>
                <a:spcPct val="150000"/>
              </a:lnSpc>
            </a:pPr>
            <a:r>
              <a:rPr lang="en-US" sz="1600" dirty="0"/>
              <a:t>Impact of Climate change</a:t>
            </a:r>
          </a:p>
          <a:p>
            <a:pPr>
              <a:lnSpc>
                <a:spcPct val="150000"/>
              </a:lnSpc>
            </a:pPr>
            <a:r>
              <a:rPr lang="en-US" sz="1600" dirty="0"/>
              <a:t>Vulnerable Regions</a:t>
            </a:r>
          </a:p>
          <a:p>
            <a:pPr>
              <a:lnSpc>
                <a:spcPct val="150000"/>
              </a:lnSpc>
            </a:pPr>
            <a:r>
              <a:rPr lang="en-US" sz="1600" dirty="0"/>
              <a:t>Global efforts to address Climate Change</a:t>
            </a:r>
          </a:p>
          <a:p>
            <a:pPr>
              <a:lnSpc>
                <a:spcPct val="150000"/>
              </a:lnSpc>
            </a:pPr>
            <a:r>
              <a:rPr lang="en-US" sz="1600" dirty="0"/>
              <a:t>Individual Actions</a:t>
            </a:r>
          </a:p>
          <a:p>
            <a:pPr>
              <a:lnSpc>
                <a:spcPct val="150000"/>
              </a:lnSpc>
            </a:pPr>
            <a:r>
              <a:rPr lang="en-US" sz="1600" dirty="0"/>
              <a:t>Final tips &amp; takeaways</a:t>
            </a:r>
          </a:p>
        </p:txBody>
      </p:sp>
    </p:spTree>
    <p:extLst>
      <p:ext uri="{BB962C8B-B14F-4D97-AF65-F5344CB8AC3E}">
        <p14:creationId xmlns:p14="http://schemas.microsoft.com/office/powerpoint/2010/main" val="1757103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Evidence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2000" dirty="0"/>
              <a:t>Temperature rise</a:t>
            </a:r>
          </a:p>
          <a:p>
            <a:pPr>
              <a:lnSpc>
                <a:spcPct val="150000"/>
              </a:lnSpc>
            </a:pPr>
            <a:r>
              <a:rPr lang="en-US" sz="2000" dirty="0"/>
              <a:t>Melting glaciers and ice caps</a:t>
            </a:r>
          </a:p>
          <a:p>
            <a:pPr>
              <a:lnSpc>
                <a:spcPct val="150000"/>
              </a:lnSpc>
            </a:pPr>
            <a:r>
              <a:rPr lang="en-US" sz="2000" dirty="0"/>
              <a:t>Rising sea levels</a:t>
            </a:r>
          </a:p>
          <a:p>
            <a:pPr>
              <a:lnSpc>
                <a:spcPct val="150000"/>
              </a:lnSpc>
            </a:pPr>
            <a:r>
              <a:rPr lang="en-US" sz="2000" dirty="0"/>
              <a:t>Extreme weather events</a:t>
            </a:r>
          </a:p>
        </p:txBody>
      </p:sp>
    </p:spTree>
    <p:extLst>
      <p:ext uri="{BB962C8B-B14F-4D97-AF65-F5344CB8AC3E}">
        <p14:creationId xmlns:p14="http://schemas.microsoft.com/office/powerpoint/2010/main" val="468477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Precipitation</a:t>
            </a:r>
          </a:p>
        </p:txBody>
      </p:sp>
      <p:pic>
        <p:nvPicPr>
          <p:cNvPr id="3" name="Picture 2">
            <a:extLst>
              <a:ext uri="{FF2B5EF4-FFF2-40B4-BE49-F238E27FC236}">
                <a16:creationId xmlns:a16="http://schemas.microsoft.com/office/drawing/2014/main" id="{70DD6260-8B17-F97E-E40F-5AF64887FC42}"/>
              </a:ext>
            </a:extLst>
          </p:cNvPr>
          <p:cNvPicPr>
            <a:picLocks noChangeAspect="1"/>
          </p:cNvPicPr>
          <p:nvPr/>
        </p:nvPicPr>
        <p:blipFill>
          <a:blip r:embed="rId3"/>
          <a:stretch>
            <a:fillRect/>
          </a:stretch>
        </p:blipFill>
        <p:spPr>
          <a:xfrm>
            <a:off x="2127153" y="1180518"/>
            <a:ext cx="4889693" cy="3913452"/>
          </a:xfrm>
          <a:prstGeom prst="rect">
            <a:avLst/>
          </a:prstGeom>
        </p:spPr>
      </p:pic>
    </p:spTree>
    <p:extLst>
      <p:ext uri="{BB962C8B-B14F-4D97-AF65-F5344CB8AC3E}">
        <p14:creationId xmlns:p14="http://schemas.microsoft.com/office/powerpoint/2010/main" val="319963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34B8ABCC-AB26-2E5F-FA4C-00DFC86292BE}"/>
              </a:ext>
            </a:extLst>
          </p:cNvPr>
          <p:cNvPicPr>
            <a:picLocks noChangeAspect="1"/>
          </p:cNvPicPr>
          <p:nvPr/>
        </p:nvPicPr>
        <p:blipFill>
          <a:blip r:embed="rId3"/>
          <a:stretch>
            <a:fillRect/>
          </a:stretch>
        </p:blipFill>
        <p:spPr>
          <a:xfrm>
            <a:off x="1475740" y="1092259"/>
            <a:ext cx="6192520" cy="3890625"/>
          </a:xfrm>
          <a:prstGeom prst="rect">
            <a:avLst/>
          </a:prstGeom>
        </p:spPr>
      </p:pic>
    </p:spTree>
    <p:extLst>
      <p:ext uri="{BB962C8B-B14F-4D97-AF65-F5344CB8AC3E}">
        <p14:creationId xmlns:p14="http://schemas.microsoft.com/office/powerpoint/2010/main" val="916233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6" name="Picture 5">
            <a:extLst>
              <a:ext uri="{FF2B5EF4-FFF2-40B4-BE49-F238E27FC236}">
                <a16:creationId xmlns:a16="http://schemas.microsoft.com/office/drawing/2014/main" id="{7D669798-C952-16FF-A775-79D5B33D0707}"/>
              </a:ext>
            </a:extLst>
          </p:cNvPr>
          <p:cNvPicPr>
            <a:picLocks noChangeAspect="1"/>
          </p:cNvPicPr>
          <p:nvPr/>
        </p:nvPicPr>
        <p:blipFill>
          <a:blip r:embed="rId3"/>
          <a:stretch>
            <a:fillRect/>
          </a:stretch>
        </p:blipFill>
        <p:spPr>
          <a:xfrm>
            <a:off x="1534160" y="1017725"/>
            <a:ext cx="6233160" cy="3916158"/>
          </a:xfrm>
          <a:prstGeom prst="rect">
            <a:avLst/>
          </a:prstGeom>
        </p:spPr>
      </p:pic>
    </p:spTree>
    <p:extLst>
      <p:ext uri="{BB962C8B-B14F-4D97-AF65-F5344CB8AC3E}">
        <p14:creationId xmlns:p14="http://schemas.microsoft.com/office/powerpoint/2010/main" val="2320068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00F1981E-09D4-0D30-CB78-F8063EA4CB71}"/>
              </a:ext>
            </a:extLst>
          </p:cNvPr>
          <p:cNvPicPr>
            <a:picLocks noChangeAspect="1"/>
          </p:cNvPicPr>
          <p:nvPr/>
        </p:nvPicPr>
        <p:blipFill>
          <a:blip r:embed="rId3"/>
          <a:stretch>
            <a:fillRect/>
          </a:stretch>
        </p:blipFill>
        <p:spPr>
          <a:xfrm>
            <a:off x="685800" y="1415059"/>
            <a:ext cx="7772400" cy="2313382"/>
          </a:xfrm>
          <a:prstGeom prst="rect">
            <a:avLst/>
          </a:prstGeom>
        </p:spPr>
      </p:pic>
    </p:spTree>
    <p:extLst>
      <p:ext uri="{BB962C8B-B14F-4D97-AF65-F5344CB8AC3E}">
        <p14:creationId xmlns:p14="http://schemas.microsoft.com/office/powerpoint/2010/main" val="236417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2114-F671-0E0F-E02B-FBA9FC774C63}"/>
              </a:ext>
            </a:extLst>
          </p:cNvPr>
          <p:cNvSpPr>
            <a:spLocks noGrp="1"/>
          </p:cNvSpPr>
          <p:nvPr>
            <p:ph type="title"/>
          </p:nvPr>
        </p:nvSpPr>
        <p:spPr/>
        <p:txBody>
          <a:bodyPr/>
          <a:lstStyle/>
          <a:p>
            <a:pPr algn="ctr"/>
            <a:r>
              <a:rPr lang="en-US" dirty="0"/>
              <a:t>Evidence of Climate Change</a:t>
            </a:r>
          </a:p>
        </p:txBody>
      </p:sp>
      <p:pic>
        <p:nvPicPr>
          <p:cNvPr id="1028" name="Picture 4" descr="Polar bears are inbreeding due to melting sea ice, posing risk to survival  of the species, scientists say - ABC News">
            <a:extLst>
              <a:ext uri="{FF2B5EF4-FFF2-40B4-BE49-F238E27FC236}">
                <a16:creationId xmlns:a16="http://schemas.microsoft.com/office/drawing/2014/main" id="{0BF9A674-95A7-5B0B-8A4E-56464E2A8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1" y="1127760"/>
            <a:ext cx="2868569" cy="1613570"/>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ebuilding the bridge between Sanibel and mainland will be &quot;a long-term  recovery&quot; process, mayor says">
            <a:extLst>
              <a:ext uri="{FF2B5EF4-FFF2-40B4-BE49-F238E27FC236}">
                <a16:creationId xmlns:a16="http://schemas.microsoft.com/office/drawing/2014/main" id="{5979B9B9-E98C-1E86-2BCA-F09F272C0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264" y="1127760"/>
            <a:ext cx="5440629" cy="36270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2" name="Picture 8" descr="California landslide: Rolling Hills Estates residents worry about winter  rains - Los Angeles Times">
            <a:extLst>
              <a:ext uri="{FF2B5EF4-FFF2-40B4-BE49-F238E27FC236}">
                <a16:creationId xmlns:a16="http://schemas.microsoft.com/office/drawing/2014/main" id="{14F1A9DC-6ACD-0B7C-2E65-2EC639BED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91" y="2842860"/>
            <a:ext cx="2868569" cy="19119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51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Impacts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r>
              <a:rPr lang="en-US" sz="2000" dirty="0"/>
              <a:t>Environmental impacts (Loss of biodiversity, habitat destruction)</a:t>
            </a:r>
          </a:p>
          <a:p>
            <a:r>
              <a:rPr lang="en-US" sz="2000" dirty="0"/>
              <a:t>Social impacts (Food and water scarcity, displacement of communities)</a:t>
            </a:r>
          </a:p>
          <a:p>
            <a:r>
              <a:rPr lang="en-US" sz="2000" dirty="0"/>
              <a:t>Economic impacts (Damage to infrastructure, loss of livelihoods)</a:t>
            </a:r>
          </a:p>
        </p:txBody>
      </p:sp>
    </p:spTree>
    <p:extLst>
      <p:ext uri="{BB962C8B-B14F-4D97-AF65-F5344CB8AC3E}">
        <p14:creationId xmlns:p14="http://schemas.microsoft.com/office/powerpoint/2010/main" val="1583641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sp>
        <p:nvSpPr>
          <p:cNvPr id="3" name="Text Placeholder 2">
            <a:extLst>
              <a:ext uri="{FF2B5EF4-FFF2-40B4-BE49-F238E27FC236}">
                <a16:creationId xmlns:a16="http://schemas.microsoft.com/office/drawing/2014/main" id="{95082BE1-6164-F253-0043-2842ED629AFB}"/>
              </a:ext>
            </a:extLst>
          </p:cNvPr>
          <p:cNvSpPr>
            <a:spLocks noGrp="1"/>
          </p:cNvSpPr>
          <p:nvPr>
            <p:ph type="body" idx="1"/>
          </p:nvPr>
        </p:nvSpPr>
        <p:spPr/>
        <p:txBody>
          <a:bodyPr/>
          <a:lstStyle/>
          <a:p>
            <a:r>
              <a:rPr lang="en-US" sz="1800" dirty="0"/>
              <a:t>Droughts, flooding, reduced food production contributes to the Global Warming Impact Score</a:t>
            </a:r>
          </a:p>
          <a:p>
            <a:r>
              <a:rPr lang="en-US" sz="1800" dirty="0"/>
              <a:t>ND Gain Index is used to analyze countries that have taken to better climate control measures </a:t>
            </a:r>
          </a:p>
          <a:p>
            <a:r>
              <a:rPr lang="en-US" sz="1800" dirty="0"/>
              <a:t>Ecological Threat Report (ETR)</a:t>
            </a:r>
          </a:p>
          <a:p>
            <a:pPr marL="152400" indent="0">
              <a:buNone/>
            </a:pPr>
            <a:endParaRPr lang="en-US" sz="1800" dirty="0"/>
          </a:p>
        </p:txBody>
      </p:sp>
    </p:spTree>
    <p:extLst>
      <p:ext uri="{BB962C8B-B14F-4D97-AF65-F5344CB8AC3E}">
        <p14:creationId xmlns:p14="http://schemas.microsoft.com/office/powerpoint/2010/main" val="3563911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6" name="Picture 5">
            <a:extLst>
              <a:ext uri="{FF2B5EF4-FFF2-40B4-BE49-F238E27FC236}">
                <a16:creationId xmlns:a16="http://schemas.microsoft.com/office/drawing/2014/main" id="{E4D03F59-9E75-482D-20B3-8370E7BCCC0C}"/>
              </a:ext>
            </a:extLst>
          </p:cNvPr>
          <p:cNvPicPr>
            <a:picLocks noChangeAspect="1"/>
          </p:cNvPicPr>
          <p:nvPr/>
        </p:nvPicPr>
        <p:blipFill>
          <a:blip r:embed="rId3"/>
          <a:stretch>
            <a:fillRect/>
          </a:stretch>
        </p:blipFill>
        <p:spPr>
          <a:xfrm>
            <a:off x="550860" y="1017725"/>
            <a:ext cx="7002212" cy="3381555"/>
          </a:xfrm>
          <a:prstGeom prst="rect">
            <a:avLst/>
          </a:prstGeom>
        </p:spPr>
      </p:pic>
    </p:spTree>
    <p:extLst>
      <p:ext uri="{BB962C8B-B14F-4D97-AF65-F5344CB8AC3E}">
        <p14:creationId xmlns:p14="http://schemas.microsoft.com/office/powerpoint/2010/main" val="3032065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3" name="Picture 2">
            <a:extLst>
              <a:ext uri="{FF2B5EF4-FFF2-40B4-BE49-F238E27FC236}">
                <a16:creationId xmlns:a16="http://schemas.microsoft.com/office/drawing/2014/main" id="{E8955296-BCA6-D242-9F82-F6CB3A8AA736}"/>
              </a:ext>
            </a:extLst>
          </p:cNvPr>
          <p:cNvPicPr>
            <a:picLocks noChangeAspect="1"/>
          </p:cNvPicPr>
          <p:nvPr/>
        </p:nvPicPr>
        <p:blipFill>
          <a:blip r:embed="rId3"/>
          <a:stretch>
            <a:fillRect/>
          </a:stretch>
        </p:blipFill>
        <p:spPr>
          <a:xfrm>
            <a:off x="553720" y="1017725"/>
            <a:ext cx="7772400" cy="3753500"/>
          </a:xfrm>
          <a:prstGeom prst="rect">
            <a:avLst/>
          </a:prstGeom>
        </p:spPr>
      </p:pic>
    </p:spTree>
    <p:extLst>
      <p:ext uri="{BB962C8B-B14F-4D97-AF65-F5344CB8AC3E}">
        <p14:creationId xmlns:p14="http://schemas.microsoft.com/office/powerpoint/2010/main" val="171188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8B9F-1C50-9703-DE83-171E122F6B3B}"/>
              </a:ext>
            </a:extLst>
          </p:cNvPr>
          <p:cNvSpPr>
            <a:spLocks noGrp="1"/>
          </p:cNvSpPr>
          <p:nvPr>
            <p:ph type="title"/>
          </p:nvPr>
        </p:nvSpPr>
        <p:spPr/>
        <p:txBody>
          <a:bodyPr/>
          <a:lstStyle/>
          <a:p>
            <a:pPr algn="ctr"/>
            <a:r>
              <a:rPr lang="en-US" dirty="0"/>
              <a:t>What We Looked At</a:t>
            </a:r>
          </a:p>
        </p:txBody>
      </p:sp>
      <p:sp>
        <p:nvSpPr>
          <p:cNvPr id="3" name="Text Placeholder 2">
            <a:extLst>
              <a:ext uri="{FF2B5EF4-FFF2-40B4-BE49-F238E27FC236}">
                <a16:creationId xmlns:a16="http://schemas.microsoft.com/office/drawing/2014/main" id="{378D6760-30BD-07D2-FA87-208CBD49C112}"/>
              </a:ext>
            </a:extLst>
          </p:cNvPr>
          <p:cNvSpPr>
            <a:spLocks noGrp="1"/>
          </p:cNvSpPr>
          <p:nvPr>
            <p:ph type="body" idx="1"/>
          </p:nvPr>
        </p:nvSpPr>
        <p:spPr/>
        <p:txBody>
          <a:bodyPr/>
          <a:lstStyle/>
          <a:p>
            <a:pPr>
              <a:lnSpc>
                <a:spcPct val="150000"/>
              </a:lnSpc>
            </a:pPr>
            <a:r>
              <a:rPr lang="en-US" sz="2000" dirty="0"/>
              <a:t>Livestock population – red meat and poultry</a:t>
            </a:r>
          </a:p>
          <a:p>
            <a:pPr>
              <a:lnSpc>
                <a:spcPct val="150000"/>
              </a:lnSpc>
            </a:pPr>
            <a:r>
              <a:rPr lang="en-US" sz="2000" dirty="0"/>
              <a:t>Crop production</a:t>
            </a:r>
          </a:p>
          <a:p>
            <a:pPr>
              <a:lnSpc>
                <a:spcPct val="150000"/>
              </a:lnSpc>
            </a:pPr>
            <a:r>
              <a:rPr lang="en-US" sz="2000" dirty="0"/>
              <a:t>Climate trends – temperature and precipitation</a:t>
            </a:r>
          </a:p>
          <a:p>
            <a:pPr>
              <a:lnSpc>
                <a:spcPct val="150000"/>
              </a:lnSpc>
            </a:pPr>
            <a:r>
              <a:rPr lang="en-US" sz="2000" dirty="0"/>
              <a:t>CO2 levels</a:t>
            </a:r>
          </a:p>
          <a:p>
            <a:pPr>
              <a:lnSpc>
                <a:spcPct val="150000"/>
              </a:lnSpc>
            </a:pPr>
            <a:r>
              <a:rPr lang="en-US" sz="2000" dirty="0"/>
              <a:t>Methane levels</a:t>
            </a:r>
          </a:p>
        </p:txBody>
      </p:sp>
    </p:spTree>
    <p:extLst>
      <p:ext uri="{BB962C8B-B14F-4D97-AF65-F5344CB8AC3E}">
        <p14:creationId xmlns:p14="http://schemas.microsoft.com/office/powerpoint/2010/main" val="25932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6" name="Picture 5">
            <a:extLst>
              <a:ext uri="{FF2B5EF4-FFF2-40B4-BE49-F238E27FC236}">
                <a16:creationId xmlns:a16="http://schemas.microsoft.com/office/drawing/2014/main" id="{72337279-EC23-9DCB-CC79-05FFC0C9A5FA}"/>
              </a:ext>
            </a:extLst>
          </p:cNvPr>
          <p:cNvPicPr>
            <a:picLocks noChangeAspect="1"/>
          </p:cNvPicPr>
          <p:nvPr/>
        </p:nvPicPr>
        <p:blipFill>
          <a:blip r:embed="rId3"/>
          <a:stretch>
            <a:fillRect/>
          </a:stretch>
        </p:blipFill>
        <p:spPr>
          <a:xfrm>
            <a:off x="1783786" y="1017725"/>
            <a:ext cx="5576427" cy="3820347"/>
          </a:xfrm>
          <a:prstGeom prst="rect">
            <a:avLst/>
          </a:prstGeom>
        </p:spPr>
      </p:pic>
    </p:spTree>
    <p:extLst>
      <p:ext uri="{BB962C8B-B14F-4D97-AF65-F5344CB8AC3E}">
        <p14:creationId xmlns:p14="http://schemas.microsoft.com/office/powerpoint/2010/main" val="388741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5FAE-79F9-7C32-8F83-797E2648E558}"/>
              </a:ext>
            </a:extLst>
          </p:cNvPr>
          <p:cNvSpPr>
            <a:spLocks noGrp="1"/>
          </p:cNvSpPr>
          <p:nvPr>
            <p:ph type="title"/>
          </p:nvPr>
        </p:nvSpPr>
        <p:spPr/>
        <p:txBody>
          <a:bodyPr/>
          <a:lstStyle/>
          <a:p>
            <a:pPr algn="ctr"/>
            <a:r>
              <a:rPr lang="en-US" sz="2400" dirty="0"/>
              <a:t>Global Efforts to Address Climate Change</a:t>
            </a:r>
          </a:p>
        </p:txBody>
      </p:sp>
      <p:sp>
        <p:nvSpPr>
          <p:cNvPr id="3" name="Text Placeholder 2">
            <a:extLst>
              <a:ext uri="{FF2B5EF4-FFF2-40B4-BE49-F238E27FC236}">
                <a16:creationId xmlns:a16="http://schemas.microsoft.com/office/drawing/2014/main" id="{C8633194-63EE-9952-85C2-688113AF2526}"/>
              </a:ext>
            </a:extLst>
          </p:cNvPr>
          <p:cNvSpPr>
            <a:spLocks noGrp="1"/>
          </p:cNvSpPr>
          <p:nvPr>
            <p:ph type="body" idx="1"/>
          </p:nvPr>
        </p:nvSpPr>
        <p:spPr/>
        <p:txBody>
          <a:bodyPr/>
          <a:lstStyle/>
          <a:p>
            <a:r>
              <a:rPr lang="en-US" sz="2400" dirty="0"/>
              <a:t>International agreements (e.g., Paris Agreement)</a:t>
            </a:r>
          </a:p>
          <a:p>
            <a:r>
              <a:rPr lang="en-US" sz="2400" dirty="0"/>
              <a:t>National policies and initiatives</a:t>
            </a:r>
          </a:p>
          <a:p>
            <a:r>
              <a:rPr lang="en-US" sz="2400" dirty="0"/>
              <a:t>Role of renewable energy</a:t>
            </a:r>
          </a:p>
          <a:p>
            <a:r>
              <a:rPr lang="en-US" sz="2400" dirty="0"/>
              <a:t>Adaptation strategies</a:t>
            </a:r>
          </a:p>
        </p:txBody>
      </p:sp>
    </p:spTree>
    <p:extLst>
      <p:ext uri="{BB962C8B-B14F-4D97-AF65-F5344CB8AC3E}">
        <p14:creationId xmlns:p14="http://schemas.microsoft.com/office/powerpoint/2010/main" val="1549203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p:txBody>
          <a:bodyPr/>
          <a:lstStyle/>
          <a:p>
            <a:pPr algn="ctr"/>
            <a:r>
              <a:rPr lang="en-US" dirty="0"/>
              <a:t>What You Can Do</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p:txBody>
          <a:bodyPr/>
          <a:lstStyle/>
          <a:p>
            <a:r>
              <a:rPr lang="en-US" sz="2000" dirty="0"/>
              <a:t>Reduce carbon footprint (Energy conservation, using renewable energy, etc.)</a:t>
            </a:r>
          </a:p>
          <a:p>
            <a:r>
              <a:rPr lang="en-US" sz="2000" dirty="0"/>
              <a:t>Sustainable lifestyle choices (Reducing waste, eating less meat, etc.)</a:t>
            </a:r>
          </a:p>
          <a:p>
            <a:r>
              <a:rPr lang="en-US" sz="2000" dirty="0"/>
              <a:t>Advocacy and raising awareness</a:t>
            </a:r>
          </a:p>
        </p:txBody>
      </p:sp>
    </p:spTree>
    <p:extLst>
      <p:ext uri="{BB962C8B-B14F-4D97-AF65-F5344CB8AC3E}">
        <p14:creationId xmlns:p14="http://schemas.microsoft.com/office/powerpoint/2010/main" val="4187565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a:xfrm>
            <a:off x="648880" y="1389905"/>
            <a:ext cx="7704000" cy="572700"/>
          </a:xfrm>
        </p:spPr>
        <p:txBody>
          <a:bodyPr/>
          <a:lstStyle/>
          <a:p>
            <a:pPr algn="ctr"/>
            <a:r>
              <a:rPr lang="en-US" dirty="0"/>
              <a:t>Final Takeaway</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a:xfrm>
            <a:off x="648880" y="2097355"/>
            <a:ext cx="7704000" cy="3416400"/>
          </a:xfrm>
        </p:spPr>
        <p:txBody>
          <a:bodyPr/>
          <a:lstStyle/>
          <a:p>
            <a:pPr marL="152400" indent="0" algn="ctr">
              <a:buNone/>
            </a:pPr>
            <a:r>
              <a:rPr lang="en-US" sz="2000" dirty="0"/>
              <a:t>We all need to work together to help slow climate change.</a:t>
            </a:r>
          </a:p>
        </p:txBody>
      </p:sp>
    </p:spTree>
    <p:extLst>
      <p:ext uri="{BB962C8B-B14F-4D97-AF65-F5344CB8AC3E}">
        <p14:creationId xmlns:p14="http://schemas.microsoft.com/office/powerpoint/2010/main" val="2342609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EA2-6029-7D58-DA88-79DE1B48B171}"/>
              </a:ext>
            </a:extLst>
          </p:cNvPr>
          <p:cNvSpPr>
            <a:spLocks noGrp="1"/>
          </p:cNvSpPr>
          <p:nvPr>
            <p:ph type="title"/>
          </p:nvPr>
        </p:nvSpPr>
        <p:spPr/>
        <p:txBody>
          <a:bodyPr/>
          <a:lstStyle/>
          <a:p>
            <a:pPr algn="ctr"/>
            <a:r>
              <a:rPr lang="en-US" dirty="0"/>
              <a:t>Data Exploration and Cleaning</a:t>
            </a:r>
          </a:p>
        </p:txBody>
      </p:sp>
      <p:sp>
        <p:nvSpPr>
          <p:cNvPr id="3" name="Text Placeholder 2">
            <a:extLst>
              <a:ext uri="{FF2B5EF4-FFF2-40B4-BE49-F238E27FC236}">
                <a16:creationId xmlns:a16="http://schemas.microsoft.com/office/drawing/2014/main" id="{CDC9428B-9922-17DD-7F1A-2F6A11ED77B9}"/>
              </a:ext>
            </a:extLst>
          </p:cNvPr>
          <p:cNvSpPr>
            <a:spLocks noGrp="1"/>
          </p:cNvSpPr>
          <p:nvPr>
            <p:ph type="body" idx="1"/>
          </p:nvPr>
        </p:nvSpPr>
        <p:spPr>
          <a:xfrm>
            <a:off x="720000" y="1152475"/>
            <a:ext cx="3648800" cy="3416400"/>
          </a:xfrm>
        </p:spPr>
        <p:txBody>
          <a:bodyPr/>
          <a:lstStyle/>
          <a:p>
            <a:r>
              <a:rPr lang="en-US" sz="1800" dirty="0"/>
              <a:t>Sources:</a:t>
            </a:r>
          </a:p>
          <a:p>
            <a:pPr lvl="1"/>
            <a:r>
              <a:rPr lang="en-US" sz="1800" dirty="0" err="1"/>
              <a:t>kaggle.com</a:t>
            </a:r>
            <a:endParaRPr lang="en-US" sz="1800" dirty="0"/>
          </a:p>
          <a:p>
            <a:pPr lvl="1"/>
            <a:r>
              <a:rPr lang="en-US" sz="1800" dirty="0" err="1"/>
              <a:t>data.world</a:t>
            </a:r>
            <a:endParaRPr lang="en-US" sz="1800" dirty="0"/>
          </a:p>
          <a:p>
            <a:pPr lvl="1"/>
            <a:r>
              <a:rPr lang="en-US" sz="1800" dirty="0" err="1"/>
              <a:t>epa.gov</a:t>
            </a:r>
            <a:endParaRPr lang="en-US" sz="1800" dirty="0"/>
          </a:p>
          <a:p>
            <a:pPr lvl="1"/>
            <a:r>
              <a:rPr lang="en-US" sz="1800" dirty="0" err="1"/>
              <a:t>climate.gov</a:t>
            </a:r>
            <a:endParaRPr lang="en-US" sz="1800" dirty="0"/>
          </a:p>
          <a:p>
            <a:r>
              <a:rPr lang="en-US" sz="1650" dirty="0"/>
              <a:t>SQL:</a:t>
            </a:r>
          </a:p>
          <a:p>
            <a:pPr lvl="1"/>
            <a:r>
              <a:rPr lang="en-US" sz="1800" dirty="0"/>
              <a:t>add csv files and store in database</a:t>
            </a:r>
          </a:p>
          <a:p>
            <a:pPr lvl="1"/>
            <a:r>
              <a:rPr lang="en-US" sz="1800" dirty="0"/>
              <a:t>generate queries</a:t>
            </a:r>
          </a:p>
        </p:txBody>
      </p:sp>
      <p:sp>
        <p:nvSpPr>
          <p:cNvPr id="4" name="Text Placeholder 2">
            <a:extLst>
              <a:ext uri="{FF2B5EF4-FFF2-40B4-BE49-F238E27FC236}">
                <a16:creationId xmlns:a16="http://schemas.microsoft.com/office/drawing/2014/main" id="{384B8019-429C-5388-4C94-7BD0CE01086C}"/>
              </a:ext>
            </a:extLst>
          </p:cNvPr>
          <p:cNvSpPr txBox="1">
            <a:spLocks/>
          </p:cNvSpPr>
          <p:nvPr/>
        </p:nvSpPr>
        <p:spPr>
          <a:xfrm>
            <a:off x="4235360" y="1152475"/>
            <a:ext cx="364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9pPr>
          </a:lstStyle>
          <a:p>
            <a:r>
              <a:rPr lang="en-US" sz="1800" dirty="0"/>
              <a:t>Python libraries:</a:t>
            </a:r>
          </a:p>
          <a:p>
            <a:pPr lvl="1"/>
            <a:r>
              <a:rPr lang="en-US" sz="1800" dirty="0"/>
              <a:t>Pandas</a:t>
            </a:r>
          </a:p>
          <a:p>
            <a:pPr lvl="1"/>
            <a:r>
              <a:rPr lang="en-US" sz="1800" dirty="0"/>
              <a:t>Matplotlib</a:t>
            </a:r>
          </a:p>
          <a:p>
            <a:pPr lvl="1"/>
            <a:r>
              <a:rPr lang="en-US" sz="1800" dirty="0"/>
              <a:t>Seaborn</a:t>
            </a:r>
          </a:p>
          <a:p>
            <a:pPr lvl="1"/>
            <a:r>
              <a:rPr lang="en-US" sz="1800" dirty="0"/>
              <a:t>Folium</a:t>
            </a:r>
          </a:p>
          <a:p>
            <a:pPr lvl="1"/>
            <a:r>
              <a:rPr lang="en-US" sz="1800" dirty="0" err="1"/>
              <a:t>Plotly</a:t>
            </a:r>
            <a:endParaRPr lang="en-US" sz="1800" dirty="0"/>
          </a:p>
          <a:p>
            <a:r>
              <a:rPr lang="en-US" sz="1650" dirty="0"/>
              <a:t>Cleaning:</a:t>
            </a:r>
          </a:p>
          <a:p>
            <a:pPr lvl="1"/>
            <a:r>
              <a:rPr lang="en-US" sz="1800" dirty="0"/>
              <a:t>Sorted and grouped by temp and emissions</a:t>
            </a:r>
          </a:p>
          <a:p>
            <a:pPr lvl="1"/>
            <a:r>
              <a:rPr lang="en-US" sz="1800" dirty="0"/>
              <a:t>dropped null values</a:t>
            </a:r>
          </a:p>
        </p:txBody>
      </p:sp>
    </p:spTree>
    <p:extLst>
      <p:ext uri="{BB962C8B-B14F-4D97-AF65-F5344CB8AC3E}">
        <p14:creationId xmlns:p14="http://schemas.microsoft.com/office/powerpoint/2010/main" val="407440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C5F0-1687-9EFE-1F60-95406599F629}"/>
              </a:ext>
            </a:extLst>
          </p:cNvPr>
          <p:cNvSpPr>
            <a:spLocks noGrp="1"/>
          </p:cNvSpPr>
          <p:nvPr>
            <p:ph type="title"/>
          </p:nvPr>
        </p:nvSpPr>
        <p:spPr/>
        <p:txBody>
          <a:bodyPr/>
          <a:lstStyle/>
          <a:p>
            <a:r>
              <a:rPr lang="en-US" dirty="0"/>
              <a:t>Introduction</a:t>
            </a:r>
          </a:p>
        </p:txBody>
      </p:sp>
      <p:sp>
        <p:nvSpPr>
          <p:cNvPr id="3" name="Subtitle 2">
            <a:extLst>
              <a:ext uri="{FF2B5EF4-FFF2-40B4-BE49-F238E27FC236}">
                <a16:creationId xmlns:a16="http://schemas.microsoft.com/office/drawing/2014/main" id="{8059EF2E-8FDC-3B5E-72BE-86D3AF022E8F}"/>
              </a:ext>
            </a:extLst>
          </p:cNvPr>
          <p:cNvSpPr>
            <a:spLocks noGrp="1"/>
          </p:cNvSpPr>
          <p:nvPr>
            <p:ph type="subTitle" idx="1"/>
          </p:nvPr>
        </p:nvSpPr>
        <p:spPr/>
        <p:txBody>
          <a:bodyPr/>
          <a:lstStyle/>
          <a:p>
            <a:pPr>
              <a:buFontTx/>
              <a:buChar char="-"/>
            </a:pPr>
            <a:r>
              <a:rPr lang="en-US" dirty="0"/>
              <a:t>Define Climate Change</a:t>
            </a:r>
          </a:p>
          <a:p>
            <a:pPr>
              <a:buFontTx/>
              <a:buChar char="-"/>
            </a:pPr>
            <a:r>
              <a:rPr lang="en-US" dirty="0"/>
              <a:t>Climate Change vs Climate Variability</a:t>
            </a:r>
          </a:p>
          <a:p>
            <a:pPr>
              <a:buFontTx/>
              <a:buChar char="-"/>
            </a:pPr>
            <a:r>
              <a:rPr lang="en-US" dirty="0"/>
              <a:t>Importance of Understanding Climate Change</a:t>
            </a:r>
          </a:p>
        </p:txBody>
      </p:sp>
    </p:spTree>
    <p:extLst>
      <p:ext uri="{BB962C8B-B14F-4D97-AF65-F5344CB8AC3E}">
        <p14:creationId xmlns:p14="http://schemas.microsoft.com/office/powerpoint/2010/main" val="238523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What is global climate change?</a:t>
            </a:r>
          </a:p>
        </p:txBody>
      </p:sp>
    </p:spTree>
    <p:extLst>
      <p:ext uri="{BB962C8B-B14F-4D97-AF65-F5344CB8AC3E}">
        <p14:creationId xmlns:p14="http://schemas.microsoft.com/office/powerpoint/2010/main" val="43895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Climate change or climate variability?</a:t>
            </a:r>
          </a:p>
        </p:txBody>
      </p:sp>
    </p:spTree>
    <p:extLst>
      <p:ext uri="{BB962C8B-B14F-4D97-AF65-F5344CB8AC3E}">
        <p14:creationId xmlns:p14="http://schemas.microsoft.com/office/powerpoint/2010/main" val="302596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Why is understanding climate change important?</a:t>
            </a:r>
          </a:p>
        </p:txBody>
      </p:sp>
    </p:spTree>
    <p:extLst>
      <p:ext uri="{BB962C8B-B14F-4D97-AF65-F5344CB8AC3E}">
        <p14:creationId xmlns:p14="http://schemas.microsoft.com/office/powerpoint/2010/main" val="294242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Contributors to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1800" dirty="0"/>
              <a:t>Human effect</a:t>
            </a:r>
          </a:p>
          <a:p>
            <a:pPr>
              <a:lnSpc>
                <a:spcPct val="150000"/>
              </a:lnSpc>
            </a:pPr>
            <a:r>
              <a:rPr lang="en-US" sz="1800" dirty="0"/>
              <a:t>Greenhouse gases</a:t>
            </a:r>
          </a:p>
          <a:p>
            <a:pPr>
              <a:lnSpc>
                <a:spcPct val="150000"/>
              </a:lnSpc>
            </a:pPr>
            <a:r>
              <a:rPr lang="en-US" sz="1800" dirty="0"/>
              <a:t>Fossil fuels</a:t>
            </a:r>
          </a:p>
          <a:p>
            <a:pPr>
              <a:lnSpc>
                <a:spcPct val="150000"/>
              </a:lnSpc>
            </a:pPr>
            <a:r>
              <a:rPr lang="en-US" sz="1800" dirty="0"/>
              <a:t>Weather events</a:t>
            </a:r>
          </a:p>
          <a:p>
            <a:pPr>
              <a:lnSpc>
                <a:spcPct val="150000"/>
              </a:lnSpc>
            </a:pPr>
            <a:r>
              <a:rPr lang="en-US" sz="1800" dirty="0"/>
              <a:t>Agriculture</a:t>
            </a:r>
          </a:p>
        </p:txBody>
      </p:sp>
    </p:spTree>
    <p:extLst>
      <p:ext uri="{BB962C8B-B14F-4D97-AF65-F5344CB8AC3E}">
        <p14:creationId xmlns:p14="http://schemas.microsoft.com/office/powerpoint/2010/main" val="2132887402"/>
      </p:ext>
    </p:extLst>
  </p:cSld>
  <p:clrMapOvr>
    <a:masterClrMapping/>
  </p:clrMapOvr>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2720</Words>
  <Application>Microsoft Macintosh PowerPoint</Application>
  <PresentationFormat>On-screen Show (16:9)</PresentationFormat>
  <Paragraphs>243</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Fahkwang</vt:lpstr>
      <vt:lpstr>Quicksand</vt:lpstr>
      <vt:lpstr>Arial</vt:lpstr>
      <vt:lpstr>Roboto Condensed Light</vt:lpstr>
      <vt:lpstr>Ingrid Darling</vt:lpstr>
      <vt:lpstr>What To Do For World Nature Conservation Day by Slidesgo</vt:lpstr>
      <vt:lpstr>Understanding Global Climate Change and it’s impact</vt:lpstr>
      <vt:lpstr>Agenda</vt:lpstr>
      <vt:lpstr>What We Looked At</vt:lpstr>
      <vt:lpstr>Data Exploration and Cleaning</vt:lpstr>
      <vt:lpstr>Introduction</vt:lpstr>
      <vt:lpstr>What is global climate change?</vt:lpstr>
      <vt:lpstr>Climate change or climate variability?</vt:lpstr>
      <vt:lpstr>Why is understanding climate change important?</vt:lpstr>
      <vt:lpstr>Contributors to Climate Change</vt:lpstr>
      <vt:lpstr>Livestock and Farming</vt:lpstr>
      <vt:lpstr>Livestock and Farming</vt:lpstr>
      <vt:lpstr>Livestock and Farming</vt:lpstr>
      <vt:lpstr>Livestock and Farming</vt:lpstr>
      <vt:lpstr>Livestock and Farming</vt:lpstr>
      <vt:lpstr>Livestock and Farming</vt:lpstr>
      <vt:lpstr>Livestock and Farming</vt:lpstr>
      <vt:lpstr>Methane Levels</vt:lpstr>
      <vt:lpstr>Methane Levels</vt:lpstr>
      <vt:lpstr>CO2 Levels</vt:lpstr>
      <vt:lpstr>Evidence of Climate Change</vt:lpstr>
      <vt:lpstr>Precipitation</vt:lpstr>
      <vt:lpstr>Temperatures</vt:lpstr>
      <vt:lpstr>Temperatures</vt:lpstr>
      <vt:lpstr>Temperatures</vt:lpstr>
      <vt:lpstr>Evidence of Climate Change</vt:lpstr>
      <vt:lpstr>Impacts of Climate Change</vt:lpstr>
      <vt:lpstr>Vulnerable Regions</vt:lpstr>
      <vt:lpstr>Effects From Home</vt:lpstr>
      <vt:lpstr>Effects from Home</vt:lpstr>
      <vt:lpstr>Vulnerable Regions</vt:lpstr>
      <vt:lpstr>Global Efforts to Address Climate Change</vt:lpstr>
      <vt:lpstr>What You Can Do</vt:lpstr>
      <vt:lpstr>Final Takeaway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Global Climate Change and it’s impact</dc:title>
  <cp:lastModifiedBy>Jennifer Savage</cp:lastModifiedBy>
  <cp:revision>6</cp:revision>
  <dcterms:modified xsi:type="dcterms:W3CDTF">2024-04-18T00:42:02Z</dcterms:modified>
</cp:coreProperties>
</file>